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8"/>
  </p:sldMasterIdLst>
  <p:notesMasterIdLst>
    <p:notesMasterId r:id="rId35"/>
  </p:notesMasterIdLst>
  <p:sldIdLst>
    <p:sldId id="256" r:id="rId19"/>
    <p:sldId id="258" r:id="rId20"/>
    <p:sldId id="259" r:id="rId21"/>
    <p:sldId id="263" r:id="rId22"/>
    <p:sldId id="266" r:id="rId23"/>
    <p:sldId id="264" r:id="rId24"/>
    <p:sldId id="265" r:id="rId25"/>
    <p:sldId id="260" r:id="rId26"/>
    <p:sldId id="267" r:id="rId27"/>
    <p:sldId id="268" r:id="rId28"/>
    <p:sldId id="270" r:id="rId29"/>
    <p:sldId id="271" r:id="rId30"/>
    <p:sldId id="272" r:id="rId31"/>
    <p:sldId id="269" r:id="rId32"/>
    <p:sldId id="273" r:id="rId33"/>
    <p:sldId id="262" r:id="rId3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33" autoAdjust="0"/>
  </p:normalViewPr>
  <p:slideViewPr>
    <p:cSldViewPr snapToGrid="0">
      <p:cViewPr>
        <p:scale>
          <a:sx n="55" d="100"/>
          <a:sy n="55" d="100"/>
        </p:scale>
        <p:origin x="643" y="53"/>
      </p:cViewPr>
      <p:guideLst/>
    </p:cSldViewPr>
  </p:slideViewPr>
  <p:outlineViewPr>
    <p:cViewPr>
      <p:scale>
        <a:sx n="33" d="100"/>
        <a:sy n="33" d="100"/>
      </p:scale>
      <p:origin x="0" y="-1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slide" Target="slides/slide8.xml"/><Relationship Id="rId39" Type="http://schemas.openxmlformats.org/officeDocument/2006/relationships/tableStyles" Target="tableStyles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3CA38-3F92-4991-98E7-01C0033760AE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293ED-2902-4605-A88F-BE3B65F68C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6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293ED-2902-4605-A88F-BE3B65F68C2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33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293ED-2902-4605-A88F-BE3B65F68C2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40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CML consegue demonstrar a qualidade técnica das lâminas produzidas por meio do índice de exames satisfatórios, em que há a diferença de uma ordem de magnitude entre as duas metodologias.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Percentual de exames insatisfatórios &lt; 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293ED-2902-4605-A88F-BE3B65F68C2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Contudo, demonstrou resultado similar, na capacidade de identificar lesões de alto grau, onde o índice é calculado com a quantidade de exames satisfatórios no denominador, o que pode ter superestimado esse índice devido ao menor número de exames satisfatórios na citologia convencional.	E também pelo número &gt; 60% (esperado) dos ASC/alterado.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HSIL/numero satisfatórios) estabeleceu o parâmetro de ≥ 0,4%.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293ED-2902-4605-A88F-BE3B65F68C2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46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Além disso, os índices que comparam a quantidade de exames indeterminados (ASC/satisfatório e ASC/Alterado e ASC/SIL) se mostraram insatisfatórios na CML. Porém, deve ser considerado que a população rastreada pela CML pode não ser similar à analisada pela citologia convencional, provenientes do SUS, provavelmente com prevalências de lesões de alto grau inferiores à população de CML, provenientes da saúde suplementar, devido a fatores socioeconômicos. Esta hipótese pode ser considerada a partir de nossos dados pela presença de casos de adenocarcinoma in situ e lesões de alto grau indeterminadas na citologia convencional que não foram observadas na CML. </a:t>
            </a:r>
          </a:p>
          <a:p>
            <a:r>
              <a:rPr lang="pt-BR" dirty="0"/>
              <a:t>ASC/satisfatórios. Sugere-se como parâmetro que não ultrapasse 5%.</a:t>
            </a:r>
          </a:p>
          <a:p>
            <a:r>
              <a:rPr lang="pt-BR" dirty="0"/>
              <a:t>ASC/Alterados &lt; 60 %</a:t>
            </a:r>
          </a:p>
          <a:p>
            <a:r>
              <a:rPr lang="pt-BR" dirty="0"/>
              <a:t>ASC/ SIL não seja superior a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293ED-2902-4605-A88F-BE3B65F68C2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56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293ED-2902-4605-A88F-BE3B65F68C2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86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4.xml"/><Relationship Id="rId7" Type="http://schemas.openxmlformats.org/officeDocument/2006/relationships/image" Target="../media/image4.png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3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9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3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17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sus.saude.gov.br/acesso-a-informacao/sistema-de-informacao-do-cancer-sis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8" y="4135782"/>
            <a:ext cx="13716000" cy="2407558"/>
          </a:xfrm>
        </p:spPr>
        <p:txBody>
          <a:bodyPr/>
          <a:lstStyle/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kern="0" dirty="0">
                <a:solidFill>
                  <a:schemeClr val="accent1"/>
                </a:solidFill>
                <a:latin typeface="Playfair Display"/>
                <a:ea typeface="Arial"/>
                <a:cs typeface="Arial"/>
                <a:sym typeface="Arial"/>
              </a:rPr>
              <a:t>ANÁLISE DESCRITIVA DOS RESULTADOS DE COLPOCITOLOGIA ONCÓTICA E INDICADORES DE QUALIDADE POR CITOLOGIA CONVENCIONAL E POR CITOLOGIA DE MEIO LÍQUIDO REALIZADO EM UM LABORATÓRIO PRIVADO DE MATO GROSSO NO ANO DE 2023.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Dra</a:t>
            </a:r>
            <a:r>
              <a:rPr lang="pt-BR" dirty="0"/>
              <a:t> Adriana Yuki Mello Prado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Mestranda PPG em Ciências Aplicadas à Atenção Hospitalar HUJM/UFMT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5D935-D09B-BD15-C841-CD307EB582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7200" dirty="0">
                <a:solidFill>
                  <a:schemeClr val="accent3">
                    <a:lumMod val="50000"/>
                  </a:schemeClr>
                </a:solidFill>
              </a:rPr>
              <a:t>Índices 2023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B5C6E1-44CE-8F1B-4D1D-254EA1E992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92CFEB-FDF6-2ED7-B7A1-4ECD6262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2480090"/>
            <a:ext cx="13262970" cy="53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0D963-B126-2F7E-92FB-15890F935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>
                <a:solidFill>
                  <a:schemeClr val="accent3">
                    <a:lumMod val="50000"/>
                  </a:schemeClr>
                </a:solidFill>
              </a:rPr>
              <a:t>Índices 2023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FA4A57-410D-3951-056A-68F817439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83FB81-A4CC-39CC-8B06-A147D2D3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74331"/>
            <a:ext cx="16007430" cy="642908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0CF1545-5C9D-2EAA-D0A1-1F59398FF2D3}"/>
              </a:ext>
            </a:extLst>
          </p:cNvPr>
          <p:cNvSpPr/>
          <p:nvPr/>
        </p:nvSpPr>
        <p:spPr>
          <a:xfrm>
            <a:off x="948476" y="6978791"/>
            <a:ext cx="15265696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</p:spTree>
    <p:extLst>
      <p:ext uri="{BB962C8B-B14F-4D97-AF65-F5344CB8AC3E}">
        <p14:creationId xmlns:p14="http://schemas.microsoft.com/office/powerpoint/2010/main" val="266539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558DB-B861-C5D7-77D7-38D927A08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7200" dirty="0">
                <a:solidFill>
                  <a:schemeClr val="accent3">
                    <a:lumMod val="50000"/>
                  </a:schemeClr>
                </a:solidFill>
              </a:rPr>
              <a:t>Índices 2023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8EC865C-80DC-688A-A761-D79C9D7B6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A80CC0-F0E0-8E11-762D-9562CB09F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074331"/>
            <a:ext cx="16007430" cy="642908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236BCB5-8A2B-AA72-9B26-CC8CCB15B30D}"/>
              </a:ext>
            </a:extLst>
          </p:cNvPr>
          <p:cNvSpPr/>
          <p:nvPr/>
        </p:nvSpPr>
        <p:spPr>
          <a:xfrm>
            <a:off x="920767" y="6189082"/>
            <a:ext cx="15265696" cy="57606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600"/>
          </a:p>
        </p:txBody>
      </p:sp>
    </p:spTree>
    <p:extLst>
      <p:ext uri="{BB962C8B-B14F-4D97-AF65-F5344CB8AC3E}">
        <p14:creationId xmlns:p14="http://schemas.microsoft.com/office/powerpoint/2010/main" val="198926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E3460-C1D0-FADA-660E-01E097A28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600" dirty="0">
                <a:solidFill>
                  <a:schemeClr val="accent3">
                    <a:lumMod val="50000"/>
                  </a:schemeClr>
                </a:solidFill>
              </a:rPr>
              <a:t>Índices 2023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353497-0F1C-CAC0-77AA-A058C7452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0FEFFB-BDAD-85C3-E8CB-487684973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86" y="2172449"/>
            <a:ext cx="16007430" cy="642908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F4043EE-B2F1-EC3A-5EC2-D70E16C5AA17}"/>
              </a:ext>
            </a:extLst>
          </p:cNvPr>
          <p:cNvSpPr/>
          <p:nvPr/>
        </p:nvSpPr>
        <p:spPr>
          <a:xfrm>
            <a:off x="575186" y="3919365"/>
            <a:ext cx="15680814" cy="2220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17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48004-7FDA-D4EF-C888-060D50682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7200" b="1" dirty="0">
                <a:solidFill>
                  <a:schemeClr val="accent3">
                    <a:lumMod val="5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Conclusão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33B56C-2E21-EE5A-EDC8-D29AF37FE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pt-BR" sz="3200" b="1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Percebe-se a necessidade de parâmetros de qualidade mais robustos tanto para diferenças de prevalência nas populações rastreadas quanto a diferenças na metodologia empregada no rastreio, que se torna cada vez mais necessário, tendo em vista, aos avanços nas técnicas usadas. </a:t>
            </a:r>
          </a:p>
          <a:p>
            <a:endParaRPr lang="pt-BR" dirty="0"/>
          </a:p>
        </p:txBody>
      </p:sp>
      <p:pic>
        <p:nvPicPr>
          <p:cNvPr id="7" name="Imagem 6" descr="Desenho de pizza&#10;&#10;Descrição gerada automaticamente com confiança baixa">
            <a:extLst>
              <a:ext uri="{FF2B5EF4-FFF2-40B4-BE49-F238E27FC236}">
                <a16:creationId xmlns:a16="http://schemas.microsoft.com/office/drawing/2014/main" id="{3806278C-FE87-8BE5-51B7-7DF478ED4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26" y="4420222"/>
            <a:ext cx="6974737" cy="4777037"/>
          </a:xfrm>
          <a:prstGeom prst="rect">
            <a:avLst/>
          </a:prstGeom>
        </p:spPr>
      </p:pic>
      <p:pic>
        <p:nvPicPr>
          <p:cNvPr id="9" name="Imagem 8" descr="Uma imagem contendo neve, coberto, esqui, vestindo&#10;&#10;Descrição gerada automaticamente">
            <a:extLst>
              <a:ext uri="{FF2B5EF4-FFF2-40B4-BE49-F238E27FC236}">
                <a16:creationId xmlns:a16="http://schemas.microsoft.com/office/drawing/2014/main" id="{C1FD8D0E-D3A7-6E0F-6620-1E839EBDD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05" y="4420222"/>
            <a:ext cx="6474103" cy="47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3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B7662-565C-6818-4207-44BB179F7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A686E9-4D02-8F1A-7F11-DF4C366997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/>
              <a:t>BRASIL, SISCAN, </a:t>
            </a:r>
            <a:r>
              <a:rPr lang="pt-BR" sz="2000" dirty="0" err="1"/>
              <a:t>Datasus</a:t>
            </a:r>
            <a:r>
              <a:rPr lang="pt-BR" sz="2000" dirty="0"/>
              <a:t>. Disponível em: </a:t>
            </a:r>
            <a:r>
              <a:rPr lang="pt-BR" sz="2000" u="sng" dirty="0">
                <a:solidFill>
                  <a:schemeClr val="bg2">
                    <a:lumMod val="1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https://datasus.saude.gov.br/acesso-a-informacao/sistema-de-informacao-do-cancer-sis</a:t>
            </a:r>
            <a:r>
              <a:rPr lang="pt-BR" sz="2000" u="sng" dirty="0">
                <a:solidFill>
                  <a:schemeClr val="bg2">
                    <a:lumMod val="10000"/>
                  </a:schemeClr>
                </a:solidFill>
              </a:rPr>
              <a:t>can-colo-do-utero-e-mama</a:t>
            </a:r>
            <a:r>
              <a:rPr lang="pt-BR" sz="2000" dirty="0"/>
              <a:t>/ (Acesso em 12 de maio de 2024).</a:t>
            </a:r>
          </a:p>
          <a:p>
            <a:r>
              <a:rPr lang="pt-BR" sz="2000" dirty="0"/>
              <a:t>BRASIL, CONITEC. Citologia em meio líquido para rastreamento de câncer de colo de útero e lesões precursoras. Relatório de recomendação Nº 497. Dezembro de 2019.</a:t>
            </a:r>
          </a:p>
          <a:p>
            <a:r>
              <a:rPr lang="pt-BR" sz="2000" dirty="0"/>
              <a:t>INCA. Estimativa 2023 : incidência de câncer no Brasil / Instituto Nacional de Câncer. – Rio de Janeiro, 2022</a:t>
            </a:r>
          </a:p>
        </p:txBody>
      </p:sp>
    </p:spTree>
    <p:extLst>
      <p:ext uri="{BB962C8B-B14F-4D97-AF65-F5344CB8AC3E}">
        <p14:creationId xmlns:p14="http://schemas.microsoft.com/office/powerpoint/2010/main" val="279493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obrigada</a:t>
            </a: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78E0CCC-46AF-9C1D-B63F-85BB4D45F9B5}"/>
              </a:ext>
            </a:extLst>
          </p:cNvPr>
          <p:cNvSpPr txBox="1"/>
          <p:nvPr/>
        </p:nvSpPr>
        <p:spPr>
          <a:xfrm>
            <a:off x="6026727" y="7245927"/>
            <a:ext cx="71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Email: adrianayuki@gmail.com</a:t>
            </a:r>
          </a:p>
          <a:p>
            <a:r>
              <a:rPr lang="pt-BR" sz="3600" dirty="0">
                <a:solidFill>
                  <a:schemeClr val="bg1"/>
                </a:solidFill>
              </a:rPr>
              <a:t>@descomplicandoapatologia</a:t>
            </a:r>
          </a:p>
        </p:txBody>
      </p:sp>
    </p:spTree>
    <p:extLst>
      <p:ext uri="{BB962C8B-B14F-4D97-AF65-F5344CB8AC3E}">
        <p14:creationId xmlns:p14="http://schemas.microsoft.com/office/powerpoint/2010/main" val="368019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Dr</a:t>
            </a:r>
            <a:r>
              <a:rPr lang="pt-BR" dirty="0"/>
              <a:t>(a). Adriana Yuki Mello Prado afirma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pPr>
              <a:lnSpc>
                <a:spcPts val="4000"/>
              </a:lnSpc>
            </a:pPr>
            <a:endParaRPr lang="pt-BR" sz="54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7200" b="1" dirty="0">
                <a:solidFill>
                  <a:schemeClr val="accent3">
                    <a:lumMod val="50000"/>
                  </a:schemeClr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Playfair Display"/>
                <a:sym typeface="Playfair Display"/>
              </a:rPr>
              <a:t>Introdução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E3A515-FD81-8E4E-97D2-2D1B6CD71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39" y="2405311"/>
            <a:ext cx="17312311" cy="584201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F928963-583D-EF12-FE48-A622B6991C2E}"/>
              </a:ext>
            </a:extLst>
          </p:cNvPr>
          <p:cNvSpPr txBox="1"/>
          <p:nvPr/>
        </p:nvSpPr>
        <p:spPr>
          <a:xfrm>
            <a:off x="8151668" y="8307868"/>
            <a:ext cx="9144000" cy="60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pt-BR" altLang="pt-BR" sz="1800" kern="0" dirty="0">
                <a:solidFill>
                  <a:srgbClr val="7F7F7F"/>
                </a:solidFill>
                <a:latin typeface="Lato" charset="0"/>
                <a:cs typeface="Lato" charset="0"/>
                <a:sym typeface="Lato" charset="0"/>
              </a:rPr>
              <a:t>INCA, 2023</a:t>
            </a:r>
            <a:r>
              <a:rPr lang="pt-BR" altLang="pt-BR" sz="3200" kern="0" dirty="0">
                <a:solidFill>
                  <a:srgbClr val="7F7F7F"/>
                </a:solidFill>
                <a:latin typeface="Lato" charset="0"/>
                <a:cs typeface="Lato" charset="0"/>
                <a:sym typeface="Lato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0AE89-BC40-0560-053B-9BB60091B5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7200" dirty="0">
                <a:solidFill>
                  <a:schemeClr val="bg2">
                    <a:lumMod val="10000"/>
                  </a:schemeClr>
                </a:solidFill>
              </a:rPr>
              <a:t>CCO</a:t>
            </a: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7CCA12-EE44-E785-522C-25FCFC0287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pt-BR" altLang="pt-BR" sz="4000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Pelo SISCAN, em 2023...</a:t>
            </a:r>
          </a:p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pt-BR" altLang="pt-BR" sz="3200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No Brasil: 8.227.554 exames</a:t>
            </a:r>
          </a:p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pt-BR" altLang="pt-BR" sz="3200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Em Mato Grosso: 174.453 exames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786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F0672-4261-ACC9-D767-DF37C64BC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86" y="524177"/>
            <a:ext cx="11935469" cy="1216131"/>
          </a:xfrm>
        </p:spPr>
        <p:txBody>
          <a:bodyPr/>
          <a:lstStyle/>
          <a:p>
            <a:r>
              <a:rPr lang="pt-BR" sz="7200" dirty="0">
                <a:solidFill>
                  <a:schemeClr val="accent3">
                    <a:lumMod val="50000"/>
                  </a:schemeClr>
                </a:solidFill>
              </a:rPr>
              <a:t>Convencional ou meio líquido?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251BF6-9EFA-0109-39B9-1623F349C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</a:pPr>
            <a:r>
              <a:rPr lang="pt-BR" altLang="pt-BR" sz="3200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A CML foi aprovada em 1996 pela FDA</a:t>
            </a:r>
          </a:p>
          <a:p>
            <a:pPr marL="228600" indent="-457200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Font typeface="Arial" panose="020B0604020202020204" pitchFamily="34" charset="0"/>
              <a:buChar char="•"/>
            </a:pPr>
            <a:r>
              <a:rPr lang="pt-BR" altLang="pt-BR" sz="3200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Melhora na sensibilidade</a:t>
            </a:r>
          </a:p>
          <a:p>
            <a:pPr marL="228600" indent="-457200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Font typeface="Arial" panose="020B0604020202020204" pitchFamily="34" charset="0"/>
              <a:buChar char="•"/>
            </a:pPr>
            <a:r>
              <a:rPr lang="pt-BR" altLang="pt-BR" sz="3200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Redução de amostras insatisfatórias</a:t>
            </a:r>
          </a:p>
          <a:p>
            <a:pPr marL="228600" indent="-457200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Font typeface="Arial" panose="020B0604020202020204" pitchFamily="34" charset="0"/>
              <a:buChar char="•"/>
            </a:pPr>
            <a:r>
              <a:rPr lang="pt-BR" altLang="pt-BR" sz="3200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Novas lâminas e aplicação de testes auxiliares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4B1D4B-ABE2-FCB4-86E6-E2977EE5A4C0}"/>
              </a:ext>
            </a:extLst>
          </p:cNvPr>
          <p:cNvSpPr txBox="1"/>
          <p:nvPr/>
        </p:nvSpPr>
        <p:spPr>
          <a:xfrm>
            <a:off x="9864437" y="847061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CONITEC, 2019</a:t>
            </a:r>
            <a:r>
              <a:rPr lang="pt-BR" altLang="pt-BR" sz="3200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0DA8482-E02E-CE7A-5953-47338A607863}"/>
              </a:ext>
            </a:extLst>
          </p:cNvPr>
          <p:cNvSpPr txBox="1"/>
          <p:nvPr/>
        </p:nvSpPr>
        <p:spPr>
          <a:xfrm>
            <a:off x="7148945" y="6531621"/>
            <a:ext cx="95042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5E696C"/>
              </a:buClr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Não incorporação no SUS do exame CML.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E696C"/>
              </a:buClr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Estudos não comprovaram a superioridade da CML frente a CC.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E696C"/>
              </a:buClr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Suposta alegação de vantagem na redução das amostras insatisfatórias mostrou-se incerta.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5E696C"/>
              </a:buClr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Custo da CML é maior do que do método convencional</a:t>
            </a:r>
            <a:r>
              <a:rPr lang="pt-BR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6391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49269-3A36-138D-F2FD-E5E18FBAB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7200" dirty="0" err="1">
                <a:solidFill>
                  <a:schemeClr val="accent3">
                    <a:lumMod val="50000"/>
                  </a:schemeClr>
                </a:solidFill>
              </a:rPr>
              <a:t>QualiCito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2DEA06-4B32-79DF-97F7-FDE60BA3EF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</a:pPr>
            <a:r>
              <a:rPr lang="pt-BR" altLang="pt-BR" sz="3200" b="1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Qualificação Nacional em Citopatologia na prevenção do câncer do colo do útero</a:t>
            </a:r>
          </a:p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</a:pPr>
            <a:r>
              <a:rPr lang="pt-BR" altLang="pt-BR" sz="3200" b="1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Sete indicadores de qualidade para citologia convencional</a:t>
            </a:r>
          </a:p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</a:pPr>
            <a:r>
              <a:rPr lang="pt-BR" altLang="pt-BR" sz="3200" b="1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Eles são aplicáveis para a citologia de meio líquido?</a:t>
            </a:r>
          </a:p>
          <a:p>
            <a:endParaRPr lang="pt-BR" dirty="0"/>
          </a:p>
        </p:txBody>
      </p:sp>
      <p:sp>
        <p:nvSpPr>
          <p:cNvPr id="4" name="Shape 365">
            <a:extLst>
              <a:ext uri="{FF2B5EF4-FFF2-40B4-BE49-F238E27FC236}">
                <a16:creationId xmlns:a16="http://schemas.microsoft.com/office/drawing/2014/main" id="{BEB3FA36-BBE1-6362-94E2-B01A3A148F76}"/>
              </a:ext>
            </a:extLst>
          </p:cNvPr>
          <p:cNvSpPr txBox="1">
            <a:spLocks/>
          </p:cNvSpPr>
          <p:nvPr/>
        </p:nvSpPr>
        <p:spPr>
          <a:xfrm>
            <a:off x="9318102" y="8766448"/>
            <a:ext cx="4550297" cy="43081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r>
              <a:rPr lang="pt-BR" altLang="pt-BR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PORTARIA Nº 3.388, DE 30 DE DEZEMBRO DE 2013</a:t>
            </a:r>
          </a:p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endParaRPr lang="pt-BR" altLang="pt-BR" sz="1100" kern="0" dirty="0">
              <a:solidFill>
                <a:srgbClr val="7F7F7F"/>
              </a:solidFill>
              <a:latin typeface="Lato" charset="0"/>
              <a:cs typeface="Lato" charset="0"/>
              <a:sym typeface="Lato" charset="0"/>
            </a:endParaRPr>
          </a:p>
          <a:p>
            <a:pPr eaLnBrk="1" hangingPunct="1">
              <a:lnSpc>
                <a:spcPct val="115000"/>
              </a:lnSpc>
              <a:spcAft>
                <a:spcPts val="1600"/>
              </a:spcAft>
              <a:buClr>
                <a:srgbClr val="5E696C"/>
              </a:buClr>
              <a:buFont typeface="Lato" charset="0"/>
              <a:buNone/>
            </a:pPr>
            <a:endParaRPr lang="pt-BR" altLang="pt-BR" sz="1100" kern="0" dirty="0">
              <a:solidFill>
                <a:srgbClr val="7F7F7F"/>
              </a:solidFill>
              <a:latin typeface="Lato" charset="0"/>
              <a:cs typeface="Lato" charset="0"/>
              <a:sym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9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5456B9-CDFD-09A7-FFB1-ACEE39175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7200" dirty="0">
                <a:solidFill>
                  <a:schemeClr val="accent3">
                    <a:lumMod val="50000"/>
                  </a:schemeClr>
                </a:solidFill>
              </a:rPr>
              <a:t>Objetivo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EF4A35-4FC6-6A6D-3B9E-2EA9BF72D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altLang="pt-BR" sz="3200" b="1" kern="0" dirty="0">
                <a:solidFill>
                  <a:schemeClr val="bg2">
                    <a:lumMod val="10000"/>
                  </a:schemeClr>
                </a:solidFill>
                <a:latin typeface="Lato" charset="0"/>
                <a:cs typeface="Lato" charset="0"/>
                <a:sym typeface="Lato" charset="0"/>
              </a:rPr>
              <a:t>Realizar análise descritiva e comparativa da citologia convencional e citologia em meio líquido e de seus respectivos indicadores de qualidade.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855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7200" b="1" dirty="0">
                <a:solidFill>
                  <a:schemeClr val="accent3">
                    <a:lumMod val="5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Materiais e métodos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Picture 2" descr="SISCAN – APS Gestão">
            <a:extLst>
              <a:ext uri="{FF2B5EF4-FFF2-40B4-BE49-F238E27FC236}">
                <a16:creationId xmlns:a16="http://schemas.microsoft.com/office/drawing/2014/main" id="{7E71D4A8-9F73-3D30-4A17-9EB49B9B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8" y="2736937"/>
            <a:ext cx="2914652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ogotipos de microscopio Editáveis Design">
            <a:extLst>
              <a:ext uri="{FF2B5EF4-FFF2-40B4-BE49-F238E27FC236}">
                <a16:creationId xmlns:a16="http://schemas.microsoft.com/office/drawing/2014/main" id="{E719E371-62BD-41CC-7B51-396951D34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92" y="5330554"/>
            <a:ext cx="2248984" cy="224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E96B91A-0797-BB69-D6FA-EBC059A4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415" y="4011684"/>
            <a:ext cx="2434102" cy="22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Język programowania R - Porozmawiajmy o IT">
            <a:extLst>
              <a:ext uri="{FF2B5EF4-FFF2-40B4-BE49-F238E27FC236}">
                <a16:creationId xmlns:a16="http://schemas.microsoft.com/office/drawing/2014/main" id="{ADEF0A4E-2428-1712-AD0B-730464C23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913" y="2373318"/>
            <a:ext cx="3395448" cy="22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Manipulação de dados: uma introdução à coleção de pacotes Tidyverse no R |  by Amanda Munari Guimarães | omixdata | Medium">
            <a:extLst>
              <a:ext uri="{FF2B5EF4-FFF2-40B4-BE49-F238E27FC236}">
                <a16:creationId xmlns:a16="http://schemas.microsoft.com/office/drawing/2014/main" id="{A0E8949C-B352-DE5D-E2A2-3DFF75D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466" y="5826481"/>
            <a:ext cx="3015895" cy="29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03B13B43-7CC4-6BA5-342C-964E03A4E9E0}"/>
              </a:ext>
            </a:extLst>
          </p:cNvPr>
          <p:cNvSpPr/>
          <p:nvPr/>
        </p:nvSpPr>
        <p:spPr>
          <a:xfrm rot="1592284">
            <a:off x="4645179" y="4158457"/>
            <a:ext cx="811990" cy="65719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600" kern="0">
              <a:sym typeface="Arial"/>
            </a:endParaRPr>
          </a:p>
        </p:txBody>
      </p:sp>
      <p:sp>
        <p:nvSpPr>
          <p:cNvPr id="11" name="Seta para a direita 15">
            <a:extLst>
              <a:ext uri="{FF2B5EF4-FFF2-40B4-BE49-F238E27FC236}">
                <a16:creationId xmlns:a16="http://schemas.microsoft.com/office/drawing/2014/main" id="{5D147576-75CF-0C1E-C47D-B92EEFE478C4}"/>
              </a:ext>
            </a:extLst>
          </p:cNvPr>
          <p:cNvSpPr/>
          <p:nvPr/>
        </p:nvSpPr>
        <p:spPr>
          <a:xfrm rot="19803410">
            <a:off x="4645179" y="6126446"/>
            <a:ext cx="811990" cy="65719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600" kern="0">
              <a:sym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46CFF8-F07E-7380-8338-CAC76CA8A1B4}"/>
              </a:ext>
            </a:extLst>
          </p:cNvPr>
          <p:cNvSpPr txBox="1"/>
          <p:nvPr/>
        </p:nvSpPr>
        <p:spPr>
          <a:xfrm>
            <a:off x="1020744" y="4487056"/>
            <a:ext cx="3630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kern="0" dirty="0">
                <a:solidFill>
                  <a:schemeClr val="bg2">
                    <a:lumMod val="10000"/>
                  </a:schemeClr>
                </a:solidFill>
                <a:latin typeface="Lato" charset="0"/>
                <a:ea typeface="Arial"/>
                <a:cs typeface="Lato" charset="0"/>
                <a:sym typeface="Arial"/>
              </a:rPr>
              <a:t>29.588 CC 2023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15A19D-B9FA-9C48-6556-2AA713DE45BA}"/>
              </a:ext>
            </a:extLst>
          </p:cNvPr>
          <p:cNvSpPr txBox="1"/>
          <p:nvPr/>
        </p:nvSpPr>
        <p:spPr>
          <a:xfrm>
            <a:off x="1074438" y="7704887"/>
            <a:ext cx="3913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kern="0" dirty="0">
                <a:solidFill>
                  <a:schemeClr val="bg2">
                    <a:lumMod val="10000"/>
                  </a:schemeClr>
                </a:solidFill>
                <a:latin typeface="Lato" charset="0"/>
                <a:ea typeface="Arial"/>
                <a:cs typeface="Lato" charset="0"/>
                <a:sym typeface="Arial"/>
              </a:rPr>
              <a:t>6.507 CML 2023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1F63EE4-C460-B39E-B4BF-F0577A72A1CC}"/>
              </a:ext>
            </a:extLst>
          </p:cNvPr>
          <p:cNvSpPr txBox="1"/>
          <p:nvPr/>
        </p:nvSpPr>
        <p:spPr>
          <a:xfrm>
            <a:off x="6408173" y="6547880"/>
            <a:ext cx="3134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kern="0" dirty="0">
                <a:solidFill>
                  <a:schemeClr val="bg2">
                    <a:lumMod val="10000"/>
                  </a:schemeClr>
                </a:solidFill>
                <a:latin typeface="Lato" charset="0"/>
                <a:ea typeface="Arial"/>
                <a:cs typeface="Lato" charset="0"/>
                <a:sym typeface="Arial"/>
              </a:rPr>
              <a:t>Arquivo CSV</a:t>
            </a:r>
          </a:p>
        </p:txBody>
      </p:sp>
      <p:sp>
        <p:nvSpPr>
          <p:cNvPr id="16" name="Seta para a direita 15">
            <a:extLst>
              <a:ext uri="{FF2B5EF4-FFF2-40B4-BE49-F238E27FC236}">
                <a16:creationId xmlns:a16="http://schemas.microsoft.com/office/drawing/2014/main" id="{3A88F940-06FD-A151-693A-9BE9D4A19513}"/>
              </a:ext>
            </a:extLst>
          </p:cNvPr>
          <p:cNvSpPr/>
          <p:nvPr/>
        </p:nvSpPr>
        <p:spPr>
          <a:xfrm>
            <a:off x="9498063" y="4962429"/>
            <a:ext cx="1139650" cy="65719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600" kern="0">
              <a:sym typeface="Arial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F7E628B-057B-C06F-32DD-A05E9D654005}"/>
              </a:ext>
            </a:extLst>
          </p:cNvPr>
          <p:cNvSpPr txBox="1"/>
          <p:nvPr/>
        </p:nvSpPr>
        <p:spPr>
          <a:xfrm>
            <a:off x="11584466" y="4848480"/>
            <a:ext cx="4066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kern="0" dirty="0">
                <a:solidFill>
                  <a:schemeClr val="bg2">
                    <a:lumMod val="10000"/>
                  </a:schemeClr>
                </a:solidFill>
                <a:latin typeface="Lato" charset="0"/>
                <a:ea typeface="Arial"/>
                <a:cs typeface="Lato" charset="0"/>
                <a:sym typeface="Arial"/>
              </a:rPr>
              <a:t>Análise de dados </a:t>
            </a:r>
          </a:p>
        </p:txBody>
      </p:sp>
    </p:spTree>
    <p:extLst>
      <p:ext uri="{BB962C8B-B14F-4D97-AF65-F5344CB8AC3E}">
        <p14:creationId xmlns:p14="http://schemas.microsoft.com/office/powerpoint/2010/main" val="230541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03C24-967C-BBC4-A21D-4DCE81312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7200" b="1" dirty="0">
                <a:solidFill>
                  <a:schemeClr val="accent3">
                    <a:lumMod val="50000"/>
                  </a:schemeClr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Resultados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E6C837-8940-6917-716F-A735EC475E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E458D81C-7080-5409-D128-6139985C6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86" y="1740308"/>
            <a:ext cx="12094737" cy="75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99580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0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2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3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4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15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6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3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4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7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8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9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Props1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842CB7E-1519-4A6D-8A59-AB0D277F7EEA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ECDC5A89-C6C5-4954-853E-8758557E9A77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663</Words>
  <Application>Microsoft Office PowerPoint</Application>
  <PresentationFormat>Personalizar</PresentationFormat>
  <Paragraphs>63</Paragraphs>
  <Slides>16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 Bold</vt:lpstr>
      <vt:lpstr>Lato</vt:lpstr>
      <vt:lpstr>Microsoft JhengHei Light</vt:lpstr>
      <vt:lpstr>Playfair Display</vt:lpstr>
      <vt:lpstr>Congresso de Patologia</vt:lpstr>
      <vt:lpstr>ANÁLISE DESCRITIVA DOS RESULTADOS DE COLPOCITOLOGIA ONCÓTICA E INDICADORES DE QUALIDADE POR CITOLOGIA CONVENCIONAL E POR CITOLOGIA DE MEIO LÍQUIDO REALIZADO EM UM LABORATÓRIO PRIVADO DE MATO GROSSO NO ANO DE 2023.</vt:lpstr>
      <vt:lpstr>Declaração de Conflito de Interesse</vt:lpstr>
      <vt:lpstr>Introdução</vt:lpstr>
      <vt:lpstr>CCO</vt:lpstr>
      <vt:lpstr>Convencional ou meio líquido?</vt:lpstr>
      <vt:lpstr>QualiCito</vt:lpstr>
      <vt:lpstr>Objetivo</vt:lpstr>
      <vt:lpstr>Materiais e métodos</vt:lpstr>
      <vt:lpstr>Resultados</vt:lpstr>
      <vt:lpstr>Índices 2023</vt:lpstr>
      <vt:lpstr>Índices 2023</vt:lpstr>
      <vt:lpstr>Índices 2023</vt:lpstr>
      <vt:lpstr>Índices 2023</vt:lpstr>
      <vt:lpstr>Conclusão</vt:lpstr>
      <vt:lpstr>Referências</vt:lpstr>
      <vt:lpstr>obrigada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Adriana Yuki Mello Prado</cp:lastModifiedBy>
  <cp:revision>22</cp:revision>
  <dcterms:created xsi:type="dcterms:W3CDTF">2024-02-22T18:43:09Z</dcterms:created>
  <dcterms:modified xsi:type="dcterms:W3CDTF">2024-05-30T13:15:21Z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